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8" r:id="rId3"/>
    <p:sldId id="261" r:id="rId4"/>
    <p:sldId id="269" r:id="rId5"/>
    <p:sldId id="270" r:id="rId6"/>
    <p:sldId id="271" r:id="rId7"/>
    <p:sldId id="272" r:id="rId8"/>
    <p:sldId id="273" r:id="rId9"/>
    <p:sldId id="274" r:id="rId10"/>
    <p:sldId id="275" r:id="rId11"/>
    <p:sldId id="276" r:id="rId12"/>
    <p:sldId id="277" r:id="rId13"/>
    <p:sldId id="279" r:id="rId14"/>
    <p:sldId id="280" r:id="rId15"/>
    <p:sldId id="28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734" y="-59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2426" y="2895600"/>
            <a:ext cx="4572000" cy="13687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Rectangle 14"/>
          <p:cNvSpPr/>
          <p:nvPr/>
        </p:nvSpPr>
        <p:spPr>
          <a:xfrm>
            <a:off x="0" y="4743451"/>
            <a:ext cx="9144000" cy="21145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0" y="4714875"/>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Date Placeholder 21"/>
          <p:cNvSpPr>
            <a:spLocks noGrp="1"/>
          </p:cNvSpPr>
          <p:nvPr>
            <p:ph type="dt" sz="half" idx="10"/>
          </p:nvPr>
        </p:nvSpPr>
        <p:spPr/>
        <p:txBody>
          <a:bodyPr/>
          <a:lstStyle/>
          <a:p>
            <a:fld id="{13F8DF16-F465-446D-BC52-CA479AD069E3}" type="datetimeFigureOut">
              <a:rPr lang="en-GB" smtClean="0"/>
              <a:t>15/11/2011</a:t>
            </a:fld>
            <a:endParaRPr lang="en-GB"/>
          </a:p>
        </p:txBody>
      </p:sp>
      <p:sp>
        <p:nvSpPr>
          <p:cNvPr id="23" name="Slide Number Placeholder 22"/>
          <p:cNvSpPr>
            <a:spLocks noGrp="1"/>
          </p:cNvSpPr>
          <p:nvPr>
            <p:ph type="sldNum" sz="quarter" idx="11"/>
          </p:nvPr>
        </p:nvSpPr>
        <p:spPr/>
        <p:txBody>
          <a:bodyPr/>
          <a:lstStyle/>
          <a:p>
            <a:fld id="{87ABEC90-CCC6-4724-B442-769CA7F1ECBB}" type="slidenum">
              <a:rPr lang="en-GB" smtClean="0"/>
              <a:t>‹#›</a:t>
            </a:fld>
            <a:endParaRPr lang="en-GB"/>
          </a:p>
        </p:txBody>
      </p:sp>
      <p:sp>
        <p:nvSpPr>
          <p:cNvPr id="24" name="Footer Placeholder 23"/>
          <p:cNvSpPr>
            <a:spLocks noGrp="1"/>
          </p:cNvSpPr>
          <p:nvPr>
            <p:ph type="ftr" sz="quarter" idx="12"/>
          </p:nvPr>
        </p:nvSpPr>
        <p:spPr/>
        <p:txBody>
          <a:bodyPr/>
          <a:lstStyle/>
          <a:p>
            <a:endParaRPr lang="en-GB"/>
          </a:p>
        </p:txBody>
      </p:sp>
      <p:sp>
        <p:nvSpPr>
          <p:cNvPr id="12" name="Title 11"/>
          <p:cNvSpPr>
            <a:spLocks noGrp="1"/>
          </p:cNvSpPr>
          <p:nvPr>
            <p:ph type="title"/>
          </p:nvPr>
        </p:nvSpPr>
        <p:spPr>
          <a:xfrm>
            <a:off x="352426" y="457200"/>
            <a:ext cx="7680960" cy="2438399"/>
          </a:xfrm>
        </p:spPr>
        <p:txBody>
          <a:bodyPr>
            <a:normAutofit/>
          </a:bodyPr>
          <a:lstStyle>
            <a:lvl1pPr>
              <a:spcBef>
                <a:spcPts val="0"/>
              </a:spcBef>
              <a:defRPr kumimoji="0" lang="en-US" sz="6000" b="1" i="0" u="none" strike="noStrike" kern="1200" cap="none" spc="0" normalizeH="0" baseline="0" noProof="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F8DF16-F465-446D-BC52-CA479AD069E3}" type="datetimeFigureOut">
              <a:rPr lang="en-GB" smtClean="0"/>
              <a:t>15/11/2011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ABEC90-CCC6-4724-B442-769CA7F1ECBB}"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F8DF16-F465-446D-BC52-CA479AD069E3}" type="datetimeFigureOut">
              <a:rPr lang="en-GB" smtClean="0"/>
              <a:t>15/11/2011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ABEC90-CCC6-4724-B442-769CA7F1ECBB}"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30"/>
          <p:cNvSpPr>
            <a:spLocks noGrp="1"/>
          </p:cNvSpPr>
          <p:nvPr>
            <p:ph sz="quarter" idx="13"/>
          </p:nvPr>
        </p:nvSpPr>
        <p:spPr>
          <a:xfrm>
            <a:off x="352426" y="1463040"/>
            <a:ext cx="768096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11"/>
          <p:cNvSpPr>
            <a:spLocks noGrp="1"/>
          </p:cNvSpPr>
          <p:nvPr>
            <p:ph type="dt" sz="half" idx="14"/>
          </p:nvPr>
        </p:nvSpPr>
        <p:spPr/>
        <p:txBody>
          <a:bodyPr/>
          <a:lstStyle/>
          <a:p>
            <a:fld id="{13F8DF16-F465-446D-BC52-CA479AD069E3}" type="datetimeFigureOut">
              <a:rPr lang="en-GB" smtClean="0"/>
              <a:t>15/11/2011</a:t>
            </a:fld>
            <a:endParaRPr lang="en-GB"/>
          </a:p>
        </p:txBody>
      </p:sp>
      <p:sp>
        <p:nvSpPr>
          <p:cNvPr id="19" name="Slide Number Placeholder 18"/>
          <p:cNvSpPr>
            <a:spLocks noGrp="1"/>
          </p:cNvSpPr>
          <p:nvPr>
            <p:ph type="sldNum" sz="quarter" idx="15"/>
          </p:nvPr>
        </p:nvSpPr>
        <p:spPr/>
        <p:txBody>
          <a:bodyPr/>
          <a:lstStyle/>
          <a:p>
            <a:fld id="{87ABEC90-CCC6-4724-B442-769CA7F1ECBB}" type="slidenum">
              <a:rPr lang="en-GB" smtClean="0"/>
              <a:t>‹#›</a:t>
            </a:fld>
            <a:endParaRPr lang="en-GB"/>
          </a:p>
        </p:txBody>
      </p:sp>
      <p:sp>
        <p:nvSpPr>
          <p:cNvPr id="21" name="Footer Placeholder 20"/>
          <p:cNvSpPr>
            <a:spLocks noGrp="1"/>
          </p:cNvSpPr>
          <p:nvPr>
            <p:ph type="ftr" sz="quarter" idx="16"/>
          </p:nvPr>
        </p:nvSpPr>
        <p:spPr/>
        <p:txBody>
          <a:bodyPr/>
          <a:lstStyle/>
          <a:p>
            <a:endParaRPr lang="en-GB"/>
          </a:p>
        </p:txBody>
      </p:sp>
      <p:sp>
        <p:nvSpPr>
          <p:cNvPr id="8" name="Title 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2"/>
          <p:cNvSpPr>
            <a:spLocks noGrp="1"/>
          </p:cNvSpPr>
          <p:nvPr>
            <p:ph type="subTitle" idx="1"/>
          </p:nvPr>
        </p:nvSpPr>
        <p:spPr>
          <a:xfrm>
            <a:off x="352426" y="4003302"/>
            <a:ext cx="4572000" cy="11782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Date Placeholder 15"/>
          <p:cNvSpPr>
            <a:spLocks noGrp="1"/>
          </p:cNvSpPr>
          <p:nvPr>
            <p:ph type="dt" sz="half" idx="10"/>
          </p:nvPr>
        </p:nvSpPr>
        <p:spPr/>
        <p:txBody>
          <a:bodyPr/>
          <a:lstStyle/>
          <a:p>
            <a:fld id="{13F8DF16-F465-446D-BC52-CA479AD069E3}" type="datetimeFigureOut">
              <a:rPr lang="en-GB" smtClean="0"/>
              <a:t>15/11/2011</a:t>
            </a:fld>
            <a:endParaRPr lang="en-GB"/>
          </a:p>
        </p:txBody>
      </p:sp>
      <p:sp>
        <p:nvSpPr>
          <p:cNvPr id="20" name="Slide Number Placeholder 19"/>
          <p:cNvSpPr>
            <a:spLocks noGrp="1"/>
          </p:cNvSpPr>
          <p:nvPr>
            <p:ph type="sldNum" sz="quarter" idx="11"/>
          </p:nvPr>
        </p:nvSpPr>
        <p:spPr/>
        <p:txBody>
          <a:bodyPr/>
          <a:lstStyle/>
          <a:p>
            <a:fld id="{87ABEC90-CCC6-4724-B442-769CA7F1ECBB}" type="slidenum">
              <a:rPr lang="en-GB" smtClean="0"/>
              <a:t>‹#›</a:t>
            </a:fld>
            <a:endParaRPr lang="en-GB"/>
          </a:p>
        </p:txBody>
      </p:sp>
      <p:sp>
        <p:nvSpPr>
          <p:cNvPr id="21" name="Footer Placeholder 20"/>
          <p:cNvSpPr>
            <a:spLocks noGrp="1"/>
          </p:cNvSpPr>
          <p:nvPr>
            <p:ph type="ftr" sz="quarter" idx="12"/>
          </p:nvPr>
        </p:nvSpPr>
        <p:spPr/>
        <p:txBody>
          <a:bodyPr/>
          <a:lstStyle/>
          <a:p>
            <a:endParaRPr lang="en-GB"/>
          </a:p>
        </p:txBody>
      </p:sp>
      <p:sp>
        <p:nvSpPr>
          <p:cNvPr id="13" name="Rectangle 12"/>
          <p:cNvSpPr/>
          <p:nvPr/>
        </p:nvSpPr>
        <p:spPr>
          <a:xfrm>
            <a:off x="0" y="0"/>
            <a:ext cx="9144000" cy="182880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4439" y="182880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3"/>
          <p:cNvSpPr>
            <a:spLocks noGrp="1"/>
          </p:cNvSpPr>
          <p:nvPr>
            <p:ph type="title"/>
          </p:nvPr>
        </p:nvSpPr>
        <p:spPr>
          <a:xfrm>
            <a:off x="354366" y="1990078"/>
            <a:ext cx="8439912" cy="1984248"/>
          </a:xfrm>
        </p:spPr>
        <p:txBody>
          <a:bodyPr>
            <a:noAutofit/>
          </a:bodyPr>
          <a:lstStyle>
            <a:lvl1pPr>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1"/>
          <p:cNvSpPr>
            <a:spLocks noGrp="1"/>
          </p:cNvSpPr>
          <p:nvPr>
            <p:ph sz="quarter" idx="14"/>
          </p:nvPr>
        </p:nvSpPr>
        <p:spPr>
          <a:xfrm>
            <a:off x="4901184"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30"/>
          <p:cNvSpPr>
            <a:spLocks noGrp="1"/>
          </p:cNvSpPr>
          <p:nvPr>
            <p:ph sz="quarter" idx="13"/>
          </p:nvPr>
        </p:nvSpPr>
        <p:spPr>
          <a:xfrm>
            <a:off x="352426"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itle 26"/>
          <p:cNvSpPr>
            <a:spLocks noGrp="1"/>
          </p:cNvSpPr>
          <p:nvPr>
            <p:ph type="title"/>
          </p:nvPr>
        </p:nvSpPr>
        <p:spPr/>
        <p:txBody>
          <a:bodyPr/>
          <a:lstStyle/>
          <a:p>
            <a:r>
              <a:rPr lang="en-US" smtClean="0"/>
              <a:t>Click to edit Master title style</a:t>
            </a:r>
            <a:endParaRPr lang="en-US" dirty="0"/>
          </a:p>
        </p:txBody>
      </p:sp>
      <p:sp>
        <p:nvSpPr>
          <p:cNvPr id="20" name="Date Placeholder 19"/>
          <p:cNvSpPr>
            <a:spLocks noGrp="1"/>
          </p:cNvSpPr>
          <p:nvPr>
            <p:ph type="dt" sz="half" idx="15"/>
          </p:nvPr>
        </p:nvSpPr>
        <p:spPr/>
        <p:txBody>
          <a:bodyPr/>
          <a:lstStyle/>
          <a:p>
            <a:fld id="{13F8DF16-F465-446D-BC52-CA479AD069E3}" type="datetimeFigureOut">
              <a:rPr lang="en-GB" smtClean="0"/>
              <a:t>15/11/2011</a:t>
            </a:fld>
            <a:endParaRPr lang="en-GB"/>
          </a:p>
        </p:txBody>
      </p:sp>
      <p:sp>
        <p:nvSpPr>
          <p:cNvPr id="25" name="Slide Number Placeholder 24"/>
          <p:cNvSpPr>
            <a:spLocks noGrp="1"/>
          </p:cNvSpPr>
          <p:nvPr>
            <p:ph type="sldNum" sz="quarter" idx="16"/>
          </p:nvPr>
        </p:nvSpPr>
        <p:spPr/>
        <p:txBody>
          <a:bodyPr/>
          <a:lstStyle/>
          <a:p>
            <a:fld id="{87ABEC90-CCC6-4724-B442-769CA7F1ECBB}" type="slidenum">
              <a:rPr lang="en-GB" smtClean="0"/>
              <a:t>‹#›</a:t>
            </a:fld>
            <a:endParaRPr lang="en-GB"/>
          </a:p>
        </p:txBody>
      </p:sp>
      <p:sp>
        <p:nvSpPr>
          <p:cNvPr id="26" name="Footer Placeholder 25"/>
          <p:cNvSpPr>
            <a:spLocks noGrp="1"/>
          </p:cNvSpPr>
          <p:nvPr>
            <p:ph type="ftr" sz="quarter" idx="17"/>
          </p:nvPr>
        </p:nvSpPr>
        <p:spPr/>
        <p:txBody>
          <a:bodyPr/>
          <a:lstStyle/>
          <a:p>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p:cNvSpPr>
            <a:spLocks noGrp="1"/>
          </p:cNvSpPr>
          <p:nvPr>
            <p:ph type="body" sz="half" idx="2"/>
          </p:nvPr>
        </p:nvSpPr>
        <p:spPr>
          <a:xfrm>
            <a:off x="352426"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5"/>
          </p:nvPr>
        </p:nvSpPr>
        <p:spPr>
          <a:xfrm>
            <a:off x="4900613"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Content Placeholder 11"/>
          <p:cNvSpPr>
            <a:spLocks noGrp="1"/>
          </p:cNvSpPr>
          <p:nvPr>
            <p:ph sz="quarter" idx="14"/>
          </p:nvPr>
        </p:nvSpPr>
        <p:spPr>
          <a:xfrm>
            <a:off x="4900613"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Content Placeholder 30"/>
          <p:cNvSpPr>
            <a:spLocks noGrp="1"/>
          </p:cNvSpPr>
          <p:nvPr>
            <p:ph sz="quarter" idx="13"/>
          </p:nvPr>
        </p:nvSpPr>
        <p:spPr>
          <a:xfrm>
            <a:off x="352426"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Title 29"/>
          <p:cNvSpPr>
            <a:spLocks noGrp="1"/>
          </p:cNvSpPr>
          <p:nvPr>
            <p:ph type="title"/>
          </p:nvPr>
        </p:nvSpPr>
        <p:spPr/>
        <p:txBody>
          <a:bodyPr/>
          <a:lstStyle/>
          <a:p>
            <a:r>
              <a:rPr lang="en-US" smtClean="0"/>
              <a:t>Click to edit Master title style</a:t>
            </a:r>
            <a:endParaRPr lang="en-US"/>
          </a:p>
        </p:txBody>
      </p:sp>
      <p:sp>
        <p:nvSpPr>
          <p:cNvPr id="20" name="Date Placeholder 19"/>
          <p:cNvSpPr>
            <a:spLocks noGrp="1"/>
          </p:cNvSpPr>
          <p:nvPr>
            <p:ph type="dt" sz="half" idx="16"/>
          </p:nvPr>
        </p:nvSpPr>
        <p:spPr/>
        <p:txBody>
          <a:bodyPr/>
          <a:lstStyle/>
          <a:p>
            <a:fld id="{13F8DF16-F465-446D-BC52-CA479AD069E3}" type="datetimeFigureOut">
              <a:rPr lang="en-GB" smtClean="0"/>
              <a:t>15/11/2011</a:t>
            </a:fld>
            <a:endParaRPr lang="en-GB"/>
          </a:p>
        </p:txBody>
      </p:sp>
      <p:sp>
        <p:nvSpPr>
          <p:cNvPr id="24" name="Slide Number Placeholder 23"/>
          <p:cNvSpPr>
            <a:spLocks noGrp="1"/>
          </p:cNvSpPr>
          <p:nvPr>
            <p:ph type="sldNum" sz="quarter" idx="17"/>
          </p:nvPr>
        </p:nvSpPr>
        <p:spPr/>
        <p:txBody>
          <a:bodyPr/>
          <a:lstStyle/>
          <a:p>
            <a:fld id="{87ABEC90-CCC6-4724-B442-769CA7F1ECBB}" type="slidenum">
              <a:rPr lang="en-GB" smtClean="0"/>
              <a:t>‹#›</a:t>
            </a:fld>
            <a:endParaRPr lang="en-GB"/>
          </a:p>
        </p:txBody>
      </p:sp>
      <p:sp>
        <p:nvSpPr>
          <p:cNvPr id="29" name="Footer Placeholder 28"/>
          <p:cNvSpPr>
            <a:spLocks noGrp="1"/>
          </p:cNvSpPr>
          <p:nvPr>
            <p:ph type="ftr" sz="quarter" idx="18"/>
          </p:nvPr>
        </p:nvSpPr>
        <p:spPr/>
        <p:txBody>
          <a:bodyPr/>
          <a:lstStyle/>
          <a:p>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ate Placeholder 10"/>
          <p:cNvSpPr>
            <a:spLocks noGrp="1"/>
          </p:cNvSpPr>
          <p:nvPr>
            <p:ph type="dt" sz="half" idx="10"/>
          </p:nvPr>
        </p:nvSpPr>
        <p:spPr/>
        <p:txBody>
          <a:bodyPr/>
          <a:lstStyle/>
          <a:p>
            <a:fld id="{13F8DF16-F465-446D-BC52-CA479AD069E3}" type="datetimeFigureOut">
              <a:rPr lang="en-GB" smtClean="0"/>
              <a:t>15/11/2011</a:t>
            </a:fld>
            <a:endParaRPr lang="en-GB"/>
          </a:p>
        </p:txBody>
      </p:sp>
      <p:sp>
        <p:nvSpPr>
          <p:cNvPr id="14" name="Slide Number Placeholder 13"/>
          <p:cNvSpPr>
            <a:spLocks noGrp="1"/>
          </p:cNvSpPr>
          <p:nvPr>
            <p:ph type="sldNum" sz="quarter" idx="11"/>
          </p:nvPr>
        </p:nvSpPr>
        <p:spPr/>
        <p:txBody>
          <a:bodyPr/>
          <a:lstStyle/>
          <a:p>
            <a:fld id="{87ABEC90-CCC6-4724-B442-769CA7F1ECBB}" type="slidenum">
              <a:rPr lang="en-GB" smtClean="0"/>
              <a:t>‹#›</a:t>
            </a:fld>
            <a:endParaRPr lang="en-GB"/>
          </a:p>
        </p:txBody>
      </p:sp>
      <p:sp>
        <p:nvSpPr>
          <p:cNvPr id="18" name="Footer Placeholder 17"/>
          <p:cNvSpPr>
            <a:spLocks noGrp="1"/>
          </p:cNvSpPr>
          <p:nvPr>
            <p:ph type="ftr" sz="quarter" idx="12"/>
          </p:nvPr>
        </p:nvSpPr>
        <p:spPr/>
        <p:txBody>
          <a:bodyPr/>
          <a:lstStyle/>
          <a:p>
            <a:endParaRPr lang="en-GB"/>
          </a:p>
        </p:txBody>
      </p:sp>
      <p:sp>
        <p:nvSpPr>
          <p:cNvPr id="15" name="Title 1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13F8DF16-F465-446D-BC52-CA479AD069E3}" type="datetimeFigureOut">
              <a:rPr lang="en-GB" smtClean="0"/>
              <a:t>15/11/2011</a:t>
            </a:fld>
            <a:endParaRPr lang="en-GB"/>
          </a:p>
        </p:txBody>
      </p:sp>
      <p:sp>
        <p:nvSpPr>
          <p:cNvPr id="12" name="Slide Number Placeholder 11"/>
          <p:cNvSpPr>
            <a:spLocks noGrp="1"/>
          </p:cNvSpPr>
          <p:nvPr>
            <p:ph type="sldNum" sz="quarter" idx="11"/>
          </p:nvPr>
        </p:nvSpPr>
        <p:spPr/>
        <p:txBody>
          <a:bodyPr/>
          <a:lstStyle/>
          <a:p>
            <a:fld id="{87ABEC90-CCC6-4724-B442-769CA7F1ECBB}" type="slidenum">
              <a:rPr lang="en-GB" smtClean="0"/>
              <a:t>‹#›</a:t>
            </a:fld>
            <a:endParaRPr lang="en-GB"/>
          </a:p>
        </p:txBody>
      </p:sp>
      <p:sp>
        <p:nvSpPr>
          <p:cNvPr id="13" name="Footer Placeholder 12"/>
          <p:cNvSpPr>
            <a:spLocks noGrp="1"/>
          </p:cNvSpPr>
          <p:nvPr>
            <p:ph type="ftr" sz="quarter" idx="12"/>
          </p:nvPr>
        </p:nvSpPr>
        <p:spPr/>
        <p:txBody>
          <a:bodyPr/>
          <a:lstStyle/>
          <a:p>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itle 23"/>
          <p:cNvSpPr>
            <a:spLocks noGrp="1"/>
          </p:cNvSpPr>
          <p:nvPr>
            <p:ph type="title"/>
          </p:nvPr>
        </p:nvSpPr>
        <p:spPr/>
        <p:txBody>
          <a:bodyPr/>
          <a:lstStyle/>
          <a:p>
            <a:r>
              <a:rPr lang="en-US" smtClean="0"/>
              <a:t>Click to edit Master title style</a:t>
            </a:r>
            <a:endParaRPr lang="en-US"/>
          </a:p>
        </p:txBody>
      </p:sp>
      <p:sp>
        <p:nvSpPr>
          <p:cNvPr id="11" name="Text Placeholder 3"/>
          <p:cNvSpPr>
            <a:spLocks noGrp="1"/>
          </p:cNvSpPr>
          <p:nvPr>
            <p:ph type="body" sz="half" idx="2"/>
          </p:nvPr>
        </p:nvSpPr>
        <p:spPr>
          <a:xfrm>
            <a:off x="352426" y="1463040"/>
            <a:ext cx="3381375" cy="3967162"/>
          </a:xfrm>
        </p:spPr>
        <p:txBody>
          <a:bodyPr>
            <a:normAutofit/>
          </a:bodyPr>
          <a:lstStyle>
            <a:lvl1pPr marL="0" indent="0">
              <a:lnSpc>
                <a:spcPct val="150000"/>
              </a:lnSpc>
              <a:buNone/>
              <a:defRPr sz="1600" b="0" i="1" spc="0" baseline="0">
                <a:solidFill>
                  <a:schemeClr val="tx2"/>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Content Placeholder 11"/>
          <p:cNvSpPr>
            <a:spLocks noGrp="1"/>
          </p:cNvSpPr>
          <p:nvPr>
            <p:ph sz="quarter" idx="14"/>
          </p:nvPr>
        </p:nvSpPr>
        <p:spPr>
          <a:xfrm>
            <a:off x="4105275" y="1463040"/>
            <a:ext cx="4681538" cy="396849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12"/>
          <p:cNvSpPr>
            <a:spLocks noGrp="1"/>
          </p:cNvSpPr>
          <p:nvPr>
            <p:ph type="dt" sz="half" idx="15"/>
          </p:nvPr>
        </p:nvSpPr>
        <p:spPr/>
        <p:txBody>
          <a:bodyPr/>
          <a:lstStyle/>
          <a:p>
            <a:fld id="{13F8DF16-F465-446D-BC52-CA479AD069E3}" type="datetimeFigureOut">
              <a:rPr lang="en-GB" smtClean="0"/>
              <a:t>15/11/2011</a:t>
            </a:fld>
            <a:endParaRPr lang="en-GB"/>
          </a:p>
        </p:txBody>
      </p:sp>
      <p:sp>
        <p:nvSpPr>
          <p:cNvPr id="18" name="Slide Number Placeholder 17"/>
          <p:cNvSpPr>
            <a:spLocks noGrp="1"/>
          </p:cNvSpPr>
          <p:nvPr>
            <p:ph type="sldNum" sz="quarter" idx="16"/>
          </p:nvPr>
        </p:nvSpPr>
        <p:spPr/>
        <p:txBody>
          <a:bodyPr/>
          <a:lstStyle/>
          <a:p>
            <a:fld id="{87ABEC90-CCC6-4724-B442-769CA7F1ECBB}" type="slidenum">
              <a:rPr lang="en-GB" smtClean="0"/>
              <a:t>‹#›</a:t>
            </a:fld>
            <a:endParaRPr lang="en-GB"/>
          </a:p>
        </p:txBody>
      </p:sp>
      <p:sp>
        <p:nvSpPr>
          <p:cNvPr id="20" name="Footer Placeholder 19"/>
          <p:cNvSpPr>
            <a:spLocks noGrp="1"/>
          </p:cNvSpPr>
          <p:nvPr>
            <p:ph type="ftr" sz="quarter" idx="17"/>
          </p:nvPr>
        </p:nvSpPr>
        <p:spPr/>
        <p:txBody>
          <a:bodyPr/>
          <a:lstStyle/>
          <a:p>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229224" y="0"/>
            <a:ext cx="3914775" cy="5657850"/>
          </a:xfrm>
        </p:spPr>
        <p:txBody>
          <a:bodyPr anchor="ctr" anchorCtr="0"/>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352426" y="1600199"/>
            <a:ext cx="4572000" cy="3593237"/>
          </a:xfrm>
        </p:spPr>
        <p:txBody>
          <a:bodyPr>
            <a:normAutofit/>
          </a:bodyPr>
          <a:lstStyle>
            <a:lvl1pPr marL="0" indent="0">
              <a:lnSpc>
                <a:spcPct val="150000"/>
              </a:lnSpc>
              <a:spcBef>
                <a:spcPts val="0"/>
              </a:spcBef>
              <a:buNone/>
              <a:defRPr sz="1600" i="1">
                <a:solidFill>
                  <a:schemeClr val="tx1"/>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
        <p:nvSpPr>
          <p:cNvPr id="11" name="Rectangle 10"/>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Placeholder 1"/>
          <p:cNvSpPr>
            <a:spLocks noGrp="1"/>
          </p:cNvSpPr>
          <p:nvPr>
            <p:ph type="title"/>
          </p:nvPr>
        </p:nvSpPr>
        <p:spPr>
          <a:xfrm>
            <a:off x="352425" y="275208"/>
            <a:ext cx="4572000" cy="1324992"/>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3" name="Date Placeholder 12"/>
          <p:cNvSpPr>
            <a:spLocks noGrp="1"/>
          </p:cNvSpPr>
          <p:nvPr>
            <p:ph type="dt" sz="half" idx="14"/>
          </p:nvPr>
        </p:nvSpPr>
        <p:spPr/>
        <p:txBody>
          <a:bodyPr/>
          <a:lstStyle/>
          <a:p>
            <a:fld id="{13F8DF16-F465-446D-BC52-CA479AD069E3}" type="datetimeFigureOut">
              <a:rPr lang="en-GB" smtClean="0"/>
              <a:t>15/11/2011</a:t>
            </a:fld>
            <a:endParaRPr lang="en-GB"/>
          </a:p>
        </p:txBody>
      </p:sp>
      <p:sp>
        <p:nvSpPr>
          <p:cNvPr id="20" name="Slide Number Placeholder 19"/>
          <p:cNvSpPr>
            <a:spLocks noGrp="1"/>
          </p:cNvSpPr>
          <p:nvPr>
            <p:ph type="sldNum" sz="quarter" idx="15"/>
          </p:nvPr>
        </p:nvSpPr>
        <p:spPr/>
        <p:txBody>
          <a:bodyPr/>
          <a:lstStyle/>
          <a:p>
            <a:fld id="{87ABEC90-CCC6-4724-B442-769CA7F1ECBB}" type="slidenum">
              <a:rPr lang="en-GB" smtClean="0"/>
              <a:t>‹#›</a:t>
            </a:fld>
            <a:endParaRPr lang="en-GB"/>
          </a:p>
        </p:txBody>
      </p:sp>
      <p:sp>
        <p:nvSpPr>
          <p:cNvPr id="21" name="Footer Placeholder 20"/>
          <p:cNvSpPr>
            <a:spLocks noGrp="1"/>
          </p:cNvSpPr>
          <p:nvPr>
            <p:ph type="ftr" sz="quarter" idx="16"/>
          </p:nvPr>
        </p:nvSpPr>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2426" y="228600"/>
            <a:ext cx="768096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52426" y="1463040"/>
            <a:ext cx="7680960"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52426" y="6543676"/>
            <a:ext cx="1466850" cy="247650"/>
          </a:xfrm>
          <a:prstGeom prst="rect">
            <a:avLst/>
          </a:prstGeom>
        </p:spPr>
        <p:txBody>
          <a:bodyPr vert="horz" lIns="91440" tIns="45720" rIns="91440" bIns="45720" rtlCol="0" anchor="ctr">
            <a:normAutofit/>
          </a:bodyPr>
          <a:lstStyle>
            <a:lvl1pPr algn="l">
              <a:defRPr sz="1000" b="1">
                <a:solidFill>
                  <a:schemeClr val="tx1">
                    <a:alpha val="65000"/>
                  </a:schemeClr>
                </a:solidFill>
              </a:defRPr>
            </a:lvl1pPr>
          </a:lstStyle>
          <a:p>
            <a:fld id="{13F8DF16-F465-446D-BC52-CA479AD069E3}" type="datetimeFigureOut">
              <a:rPr lang="en-GB" smtClean="0"/>
              <a:t>15/11/2011</a:t>
            </a:fld>
            <a:endParaRPr lang="en-GB"/>
          </a:p>
        </p:txBody>
      </p:sp>
      <p:sp>
        <p:nvSpPr>
          <p:cNvPr id="5" name="Footer Placeholder 4"/>
          <p:cNvSpPr>
            <a:spLocks noGrp="1"/>
          </p:cNvSpPr>
          <p:nvPr>
            <p:ph type="ftr" sz="quarter" idx="3"/>
          </p:nvPr>
        </p:nvSpPr>
        <p:spPr>
          <a:xfrm>
            <a:off x="1809749" y="6543676"/>
            <a:ext cx="4086225" cy="247650"/>
          </a:xfrm>
          <a:prstGeom prst="rect">
            <a:avLst/>
          </a:prstGeom>
        </p:spPr>
        <p:txBody>
          <a:bodyPr vert="horz" lIns="91440" tIns="45720" rIns="91440" bIns="45720" rtlCol="0" anchor="ctr">
            <a:normAutofit/>
          </a:bodyPr>
          <a:lstStyle>
            <a:lvl1pPr algn="l">
              <a:defRPr sz="1000" b="1" i="1">
                <a:solidFill>
                  <a:schemeClr val="tx1">
                    <a:alpha val="65000"/>
                  </a:schemeClr>
                </a:solidFill>
              </a:defRPr>
            </a:lvl1pPr>
          </a:lstStyle>
          <a:p>
            <a:endParaRPr lang="en-GB"/>
          </a:p>
        </p:txBody>
      </p:sp>
      <p:sp>
        <p:nvSpPr>
          <p:cNvPr id="6" name="Slide Number Placeholder 5"/>
          <p:cNvSpPr>
            <a:spLocks noGrp="1"/>
          </p:cNvSpPr>
          <p:nvPr>
            <p:ph type="sldNum" sz="quarter" idx="4"/>
          </p:nvPr>
        </p:nvSpPr>
        <p:spPr>
          <a:xfrm>
            <a:off x="7886700" y="6543676"/>
            <a:ext cx="876300" cy="247650"/>
          </a:xfrm>
          <a:prstGeom prst="rect">
            <a:avLst/>
          </a:prstGeom>
        </p:spPr>
        <p:txBody>
          <a:bodyPr vert="horz" lIns="91440" tIns="45720" rIns="91440" bIns="45720" rtlCol="0" anchor="ctr">
            <a:normAutofit/>
          </a:bodyPr>
          <a:lstStyle>
            <a:lvl1pPr algn="r">
              <a:defRPr sz="1000" b="1">
                <a:solidFill>
                  <a:schemeClr val="tx1">
                    <a:alpha val="65000"/>
                  </a:schemeClr>
                </a:solidFill>
              </a:defRPr>
            </a:lvl1pPr>
          </a:lstStyle>
          <a:p>
            <a:fld id="{87ABEC90-CCC6-4724-B442-769CA7F1ECBB}" type="slidenum">
              <a:rPr lang="en-GB" smtClean="0"/>
              <a:t>‹#›</a:t>
            </a:fld>
            <a:endParaRPr lang="en-GB"/>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ts val="400"/>
        </a:spcBef>
        <a:buNone/>
        <a:defRPr sz="4000" b="0" kern="1200" cap="none" spc="0" baseline="0">
          <a:solidFill>
            <a:schemeClr val="tx1"/>
          </a:solidFill>
          <a:latin typeface="+mj-lt"/>
          <a:ea typeface="+mj-ea"/>
          <a:cs typeface="Tunga" pitchFamily="2"/>
        </a:defRPr>
      </a:lvl1pPr>
    </p:titleStyle>
    <p:body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tombev.files.wordpress.com/2010/10/element.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tombev.files.wordpress.com/2010/10/wire-view.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ndex.php?title=Geometric_primitives&amp;action=edit&amp;redlink=1" TargetMode="External"/><Relationship Id="rId2" Type="http://schemas.openxmlformats.org/officeDocument/2006/relationships/hyperlink" Target="http://en.wikipedia.org/wiki/Nonuniform_rational_B-spline"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en.wikipedia.org/wiki/Edge_(graph_theory)" TargetMode="External"/><Relationship Id="rId7" Type="http://schemas.openxmlformats.org/officeDocument/2006/relationships/image" Target="../media/image5.jpeg"/><Relationship Id="rId2" Type="http://schemas.openxmlformats.org/officeDocument/2006/relationships/hyperlink" Target="http://en.wikipedia.org/wiki/Vertex_(geometry)" TargetMode="External"/><Relationship Id="rId1" Type="http://schemas.openxmlformats.org/officeDocument/2006/relationships/slideLayout" Target="../slideLayouts/slideLayout2.xml"/><Relationship Id="rId6" Type="http://schemas.openxmlformats.org/officeDocument/2006/relationships/hyperlink" Target="http://lukemccann.files.wordpress.com/2010/10/edges.jpg" TargetMode="External"/><Relationship Id="rId5" Type="http://schemas.openxmlformats.org/officeDocument/2006/relationships/hyperlink" Target="http://en.wikipedia.org/wiki/Euclidean_space" TargetMode="External"/><Relationship Id="rId4" Type="http://schemas.openxmlformats.org/officeDocument/2006/relationships/hyperlink" Target="http://en.wikipedia.org/wiki/Triangl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2426" y="2895600"/>
            <a:ext cx="6019774" cy="1368798"/>
          </a:xfrm>
        </p:spPr>
        <p:txBody>
          <a:bodyPr/>
          <a:lstStyle/>
          <a:p>
            <a:r>
              <a:rPr lang="en-GB" b="1" i="0" dirty="0"/>
              <a:t>Understand theory and applications of 3D</a:t>
            </a:r>
            <a:endParaRPr lang="en-GB" dirty="0"/>
          </a:p>
        </p:txBody>
      </p:sp>
      <p:sp>
        <p:nvSpPr>
          <p:cNvPr id="2" name="Title 1"/>
          <p:cNvSpPr>
            <a:spLocks noGrp="1"/>
          </p:cNvSpPr>
          <p:nvPr>
            <p:ph type="title"/>
          </p:nvPr>
        </p:nvSpPr>
        <p:spPr/>
        <p:txBody>
          <a:bodyPr/>
          <a:lstStyle/>
          <a:p>
            <a:r>
              <a:rPr lang="en-GB" dirty="0" smtClean="0"/>
              <a:t>Creative Media - Game</a:t>
            </a:r>
            <a:endParaRPr lang="en-GB" dirty="0"/>
          </a:p>
        </p:txBody>
      </p:sp>
    </p:spTree>
    <p:extLst>
      <p:ext uri="{BB962C8B-B14F-4D97-AF65-F5344CB8AC3E}">
        <p14:creationId xmlns:p14="http://schemas.microsoft.com/office/powerpoint/2010/main" val="33050877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a:t>Polygons are traditionally a plane figure that is bound by a closed path or a circuit. It is composed of a finite sequence of straight line segments that are called its edges or its sides, and the points where the edges meet are the vertices or corners. However, in 3D software, we would call these the vertices. The complete polygon is called the body, or the element, and in 3D programs it is also possible to modify the faces, and the vertices, edges, faces element and something called a border can all be modified on a polygon to create the shapes and models that you would like</a:t>
            </a:r>
            <a:r>
              <a:rPr lang="en-GB" dirty="0" smtClean="0"/>
              <a:t>.</a:t>
            </a:r>
          </a:p>
          <a:p>
            <a:r>
              <a:rPr lang="en-GB" dirty="0"/>
              <a:t>A polygon is something that lets you transform your object in different ways by right clicking on your object and going to Convert to editable poly. After this you can </a:t>
            </a:r>
            <a:r>
              <a:rPr lang="en-GB" dirty="0" err="1"/>
              <a:t>transfrom</a:t>
            </a:r>
            <a:r>
              <a:rPr lang="en-GB" dirty="0"/>
              <a:t> your shape in different ways like selecting different segments and extruding the sections.</a:t>
            </a:r>
          </a:p>
        </p:txBody>
      </p:sp>
      <p:sp>
        <p:nvSpPr>
          <p:cNvPr id="3" name="Title 2"/>
          <p:cNvSpPr>
            <a:spLocks noGrp="1"/>
          </p:cNvSpPr>
          <p:nvPr>
            <p:ph type="title"/>
          </p:nvPr>
        </p:nvSpPr>
        <p:spPr/>
        <p:txBody>
          <a:bodyPr/>
          <a:lstStyle/>
          <a:p>
            <a:r>
              <a:rPr lang="en-GB" dirty="0" smtClean="0"/>
              <a:t>Polygon</a:t>
            </a:r>
            <a:endParaRPr lang="en-GB" dirty="0"/>
          </a:p>
        </p:txBody>
      </p:sp>
      <p:pic>
        <p:nvPicPr>
          <p:cNvPr id="5122" name="Picture 2" descr="http://assets.digitaltutors.com/dtv_/bison_videos/139/thumb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4725144"/>
            <a:ext cx="1944216" cy="151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32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a:t>The element of a 3D creation can be selected when converted to an editable poly, the elements are the original individual shapes in the creation. When selected the elements can be separated if they’re attached or grouped, this can then enable you to move or place them in a different way, but then when you go out of the element the objects become attached together again</a:t>
            </a:r>
            <a:r>
              <a:rPr lang="en-GB" dirty="0" smtClean="0"/>
              <a:t>.</a:t>
            </a:r>
          </a:p>
          <a:p>
            <a:r>
              <a:rPr lang="en-GB" dirty="0"/>
              <a:t>The element tool is used to </a:t>
            </a:r>
            <a:r>
              <a:rPr lang="en-GB" dirty="0" err="1"/>
              <a:t>seperate</a:t>
            </a:r>
            <a:r>
              <a:rPr lang="en-GB" dirty="0"/>
              <a:t> objects when they are attached or grouped together so that they can be moved or placed in a different way, but then when you go out of the element the objects become attached together again.</a:t>
            </a:r>
          </a:p>
        </p:txBody>
      </p:sp>
      <p:sp>
        <p:nvSpPr>
          <p:cNvPr id="3" name="Title 2"/>
          <p:cNvSpPr>
            <a:spLocks noGrp="1"/>
          </p:cNvSpPr>
          <p:nvPr>
            <p:ph type="title"/>
          </p:nvPr>
        </p:nvSpPr>
        <p:spPr/>
        <p:txBody>
          <a:bodyPr/>
          <a:lstStyle/>
          <a:p>
            <a:r>
              <a:rPr lang="en-GB" dirty="0" smtClean="0"/>
              <a:t>Element</a:t>
            </a:r>
            <a:endParaRPr lang="en-GB" dirty="0"/>
          </a:p>
        </p:txBody>
      </p:sp>
      <p:pic>
        <p:nvPicPr>
          <p:cNvPr id="6146" name="Picture 2" descr="http://tombev.files.wordpress.com/2010/10/element.jpg?w=300&amp;h=187">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6945" y="3933056"/>
            <a:ext cx="3581145"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32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5331520" cy="4724400"/>
          </a:xfrm>
        </p:spPr>
        <p:txBody>
          <a:bodyPr>
            <a:normAutofit fontScale="92500" lnSpcReduction="10000"/>
          </a:bodyPr>
          <a:lstStyle/>
          <a:p>
            <a:r>
              <a:rPr lang="en-GB" dirty="0"/>
              <a:t>A face is any flat part of a creation, such as the 2d shapes. For instance a cube is made up of four square faces</a:t>
            </a:r>
            <a:r>
              <a:rPr lang="en-GB" dirty="0" smtClean="0"/>
              <a:t>.</a:t>
            </a:r>
          </a:p>
          <a:p>
            <a:r>
              <a:rPr lang="en-GB" dirty="0"/>
              <a:t>When a polygon has three vertices it is known as a Face. The more Faces an object has the more detailed that object is. The file size of an object will increase with more the faces it gains</a:t>
            </a:r>
            <a:r>
              <a:rPr lang="en-GB" dirty="0" smtClean="0"/>
              <a:t>.</a:t>
            </a:r>
          </a:p>
          <a:p>
            <a:r>
              <a:rPr lang="en-GB" dirty="0" err="1"/>
              <a:t>Modeling</a:t>
            </a:r>
            <a:r>
              <a:rPr lang="en-GB" dirty="0"/>
              <a:t> requires easy traversal of all structures. With face-vertex meshes it is easy to find the vertices of a face. Also, the vertex list contains a list of faces connected to each vertex. Unlike VV meshes, both faces and vertices are explicit, so locating </a:t>
            </a:r>
            <a:r>
              <a:rPr lang="en-GB" dirty="0" err="1"/>
              <a:t>neighboring</a:t>
            </a:r>
            <a:r>
              <a:rPr lang="en-GB" dirty="0"/>
              <a:t> faces and vertices is constant time. However, the edges are implicit, so a search is still needed to find all the faces surrounding a given face. Other dynamic operations, such as splitting or merging a face, are also difficult with face-vertex meshes.</a:t>
            </a:r>
          </a:p>
        </p:txBody>
      </p:sp>
      <p:sp>
        <p:nvSpPr>
          <p:cNvPr id="3" name="Title 2"/>
          <p:cNvSpPr>
            <a:spLocks noGrp="1"/>
          </p:cNvSpPr>
          <p:nvPr>
            <p:ph type="title"/>
          </p:nvPr>
        </p:nvSpPr>
        <p:spPr/>
        <p:txBody>
          <a:bodyPr/>
          <a:lstStyle/>
          <a:p>
            <a:r>
              <a:rPr lang="en-GB" dirty="0" smtClean="0"/>
              <a:t>Face</a:t>
            </a:r>
            <a:endParaRPr lang="en-GB"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3946" y="2795588"/>
            <a:ext cx="2505620" cy="2505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6305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5443710" cy="4724400"/>
          </a:xfrm>
        </p:spPr>
        <p:txBody>
          <a:bodyPr>
            <a:normAutofit fontScale="92500" lnSpcReduction="20000"/>
          </a:bodyPr>
          <a:lstStyle/>
          <a:p>
            <a:r>
              <a:rPr lang="en-GB" dirty="0" smtClean="0"/>
              <a:t>A </a:t>
            </a:r>
            <a:r>
              <a:rPr lang="en-GB" b="1" dirty="0"/>
              <a:t>polygon mesh</a:t>
            </a:r>
            <a:r>
              <a:rPr lang="en-GB" dirty="0"/>
              <a:t> or unstructured grid is a collection of vertices, edges and faces that defines the shape of a polyhedral object in 3D computer graphics and solid </a:t>
            </a:r>
            <a:r>
              <a:rPr lang="en-GB" dirty="0" err="1"/>
              <a:t>modeling</a:t>
            </a:r>
            <a:r>
              <a:rPr lang="en-GB" dirty="0"/>
              <a:t>. The faces usually consist of triangles, quadrilaterals or other simple convex polygons, since this simplifies rendering, but may also be composed of more general concave polygons, or polygons with holes</a:t>
            </a:r>
            <a:r>
              <a:rPr lang="en-GB" dirty="0" smtClean="0"/>
              <a:t>.</a:t>
            </a:r>
          </a:p>
          <a:p>
            <a:r>
              <a:rPr lang="en-GB" dirty="0"/>
              <a:t>A </a:t>
            </a:r>
            <a:r>
              <a:rPr lang="en-GB" b="1" dirty="0"/>
              <a:t>wire frame model</a:t>
            </a:r>
            <a:r>
              <a:rPr lang="en-GB" dirty="0"/>
              <a:t> is a visual presentation of a three dimensional or physical object used in 3D computer graphics. It is created by specifying each edge of the physical object where two mathematically continuous smooth surfaces meet, or by connecting an object's constituent vertices using straight lines or curves. The object is projected onto the computer screen by drawing lines at the location of each </a:t>
            </a:r>
            <a:r>
              <a:rPr lang="en-GB" dirty="0" err="1"/>
              <a:t>edge.The</a:t>
            </a:r>
            <a:r>
              <a:rPr lang="en-GB" dirty="0"/>
              <a:t> term wireframe comes from designers using metal wire to represent the 3 dimensional shape of solid objects.3D wireframe allows to construct and manipulate solids and solid surfaces.3D solid </a:t>
            </a:r>
            <a:r>
              <a:rPr lang="en-GB" dirty="0" err="1"/>
              <a:t>modeling</a:t>
            </a:r>
            <a:r>
              <a:rPr lang="en-GB" dirty="0"/>
              <a:t> technique efficiently draws high quality representation of solids than the conventional line drawing.</a:t>
            </a:r>
          </a:p>
        </p:txBody>
      </p:sp>
      <p:sp>
        <p:nvSpPr>
          <p:cNvPr id="3" name="Title 2"/>
          <p:cNvSpPr>
            <a:spLocks noGrp="1"/>
          </p:cNvSpPr>
          <p:nvPr>
            <p:ph type="title"/>
          </p:nvPr>
        </p:nvSpPr>
        <p:spPr/>
        <p:txBody>
          <a:bodyPr/>
          <a:lstStyle/>
          <a:p>
            <a:r>
              <a:rPr lang="en-GB" dirty="0" smtClean="0"/>
              <a:t>Mesh</a:t>
            </a:r>
            <a:endParaRPr lang="en-GB" dirty="0"/>
          </a:p>
        </p:txBody>
      </p:sp>
      <p:pic>
        <p:nvPicPr>
          <p:cNvPr id="8194" name="Picture 2" descr="http://tombev.files.wordpress.com/2010/10/wire-view.jpg?w=300&amp;h=164">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476672"/>
            <a:ext cx="2857500" cy="156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95133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5587726" cy="4724400"/>
          </a:xfrm>
        </p:spPr>
        <p:txBody>
          <a:bodyPr>
            <a:normAutofit fontScale="77500" lnSpcReduction="20000"/>
          </a:bodyPr>
          <a:lstStyle/>
          <a:p>
            <a:r>
              <a:rPr lang="en-GB" dirty="0"/>
              <a:t>The Cartesian coordinate system was created to show the illusion of working in 3D and was created by Rene Descartes, who was a natural philosopher who was around in the 1600′s. The system works by having the </a:t>
            </a:r>
            <a:r>
              <a:rPr lang="en-GB" dirty="0" err="1"/>
              <a:t>normall</a:t>
            </a:r>
            <a:r>
              <a:rPr lang="en-GB" dirty="0"/>
              <a:t> 2 dimensional axis X and Y, and having an extra Z axis which gives the 3d illusion</a:t>
            </a:r>
            <a:r>
              <a:rPr lang="en-GB" dirty="0" smtClean="0"/>
              <a:t>.</a:t>
            </a:r>
          </a:p>
          <a:p>
            <a:r>
              <a:rPr lang="en-GB" dirty="0"/>
              <a:t>When working with a three dimensional software, we are making a 3D </a:t>
            </a:r>
            <a:r>
              <a:rPr lang="en-GB" dirty="0" err="1"/>
              <a:t>illusional</a:t>
            </a:r>
            <a:r>
              <a:rPr lang="en-GB" dirty="0"/>
              <a:t> interpretation of something in a flat 2D screen and so every 3D software such as 3Ds Max, Blender, Maya and any other software has a </a:t>
            </a:r>
            <a:r>
              <a:rPr lang="en-GB" dirty="0" err="1"/>
              <a:t>Catesian</a:t>
            </a:r>
            <a:r>
              <a:rPr lang="en-GB" dirty="0"/>
              <a:t> coordinate system to represent a geometry in 3D space. Cartesian Coordinate is also used mathematics as well.</a:t>
            </a:r>
          </a:p>
          <a:p>
            <a:r>
              <a:rPr lang="en-GB" dirty="0"/>
              <a:t>Rene </a:t>
            </a:r>
            <a:r>
              <a:rPr lang="en-GB" dirty="0" err="1"/>
              <a:t>Discartes</a:t>
            </a:r>
            <a:r>
              <a:rPr lang="en-GB" dirty="0"/>
              <a:t> was a French mathematician who developed the Cartesian Coordinate system (1637). He did it because he wanted to merge Algebra and Euclidean Geometry together. His work was an important role in mathematics in the development of analytic geometry, calculus and cartography</a:t>
            </a:r>
            <a:r>
              <a:rPr lang="en-GB" dirty="0" smtClean="0"/>
              <a:t>.</a:t>
            </a:r>
          </a:p>
          <a:p>
            <a:r>
              <a:rPr lang="en-GB" dirty="0"/>
              <a:t>2D and 3D Cartesian Coordinate system:</a:t>
            </a:r>
          </a:p>
          <a:p>
            <a:r>
              <a:rPr lang="en-GB" dirty="0"/>
              <a:t>As usual in maths, when working with a 2D Cartesian Coordinate there are two axis, X (across the axis) and Y (which goes down) and when the two meet together, it is called a origin.</a:t>
            </a:r>
          </a:p>
          <a:p>
            <a:r>
              <a:rPr lang="en-GB" dirty="0"/>
              <a:t>When using a 3D Cartesian coordinate system (you can find 3D </a:t>
            </a:r>
            <a:r>
              <a:rPr lang="en-GB" dirty="0" err="1"/>
              <a:t>catesian</a:t>
            </a:r>
            <a:r>
              <a:rPr lang="en-GB" dirty="0"/>
              <a:t> coordinates in 3D </a:t>
            </a:r>
            <a:r>
              <a:rPr lang="en-GB" dirty="0" err="1"/>
              <a:t>softwares</a:t>
            </a:r>
            <a:r>
              <a:rPr lang="en-GB" dirty="0"/>
              <a:t> like 3DS Max) is that it consists of three axis which is X,Y and Z</a:t>
            </a:r>
          </a:p>
          <a:p>
            <a:endParaRPr lang="en-GB" dirty="0"/>
          </a:p>
          <a:p>
            <a:endParaRPr lang="en-GB" dirty="0"/>
          </a:p>
        </p:txBody>
      </p:sp>
      <p:sp>
        <p:nvSpPr>
          <p:cNvPr id="3" name="Title 2"/>
          <p:cNvSpPr>
            <a:spLocks noGrp="1"/>
          </p:cNvSpPr>
          <p:nvPr>
            <p:ph type="title"/>
          </p:nvPr>
        </p:nvSpPr>
        <p:spPr>
          <a:xfrm>
            <a:off x="395536" y="548680"/>
            <a:ext cx="7680960" cy="1066800"/>
          </a:xfrm>
        </p:spPr>
        <p:txBody>
          <a:bodyPr>
            <a:normAutofit fontScale="90000"/>
          </a:bodyPr>
          <a:lstStyle/>
          <a:p>
            <a:pPr marL="457200" indent="-457200"/>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coordinate </a:t>
            </a:r>
            <a:r>
              <a:rPr lang="en-GB" dirty="0"/>
              <a:t>geometry </a:t>
            </a:r>
            <a:br>
              <a:rPr lang="en-GB" dirty="0"/>
            </a:br>
            <a:endParaRPr lang="en-GB"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30343"/>
            <a:ext cx="2868306" cy="233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5361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5947766" cy="4724400"/>
          </a:xfrm>
        </p:spPr>
        <p:txBody>
          <a:bodyPr>
            <a:normAutofit lnSpcReduction="10000"/>
          </a:bodyPr>
          <a:lstStyle/>
          <a:p>
            <a:r>
              <a:rPr lang="en-GB" b="1" dirty="0"/>
              <a:t>surface,</a:t>
            </a:r>
            <a:r>
              <a:rPr lang="en-GB" dirty="0"/>
              <a:t> In geometry, a two-dimensional collection of points (flat surface), a three-dimensional collection of points whose cross section is a curve (curved surface), or the boundary of any three-dimensional solid. In general, a surface is a continuous boundary dividing a three-dimensional space into two regions. For example, the surface of a sphere separates the interior from the exterior; a horizontal plane separates the half-plane above it from the half-plane below.</a:t>
            </a:r>
            <a:endParaRPr lang="en-GB" dirty="0" smtClean="0"/>
          </a:p>
          <a:p>
            <a:endParaRPr lang="en-GB" dirty="0"/>
          </a:p>
          <a:p>
            <a:r>
              <a:rPr lang="en-GB" dirty="0" smtClean="0"/>
              <a:t>A </a:t>
            </a:r>
            <a:r>
              <a:rPr lang="en-GB" b="1" dirty="0"/>
              <a:t>subdivision surface</a:t>
            </a:r>
            <a:r>
              <a:rPr lang="en-GB" dirty="0"/>
              <a:t>, in the field of 3D computer graphics, is a method of representing a smooth surface via the specification of a coarser piecewise linear polygon mesh. The smooth surface can be calculated from the coarse mesh as the limit of a recursive process of subdividing each polygonal face into smaller faces that better approximate the smooth surface.</a:t>
            </a:r>
          </a:p>
        </p:txBody>
      </p:sp>
      <p:sp>
        <p:nvSpPr>
          <p:cNvPr id="3" name="Title 2"/>
          <p:cNvSpPr>
            <a:spLocks noGrp="1"/>
          </p:cNvSpPr>
          <p:nvPr>
            <p:ph type="title"/>
          </p:nvPr>
        </p:nvSpPr>
        <p:spPr/>
        <p:txBody>
          <a:bodyPr/>
          <a:lstStyle/>
          <a:p>
            <a:r>
              <a:rPr lang="en-GB" dirty="0" smtClean="0"/>
              <a:t>Surfaces</a:t>
            </a:r>
            <a:endParaRPr lang="en-GB"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1268760"/>
            <a:ext cx="2288066" cy="2355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6540" y="3861048"/>
            <a:ext cx="1695369" cy="2450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6629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smtClean="0"/>
              <a:t>Where in todays world do we see 3d models</a:t>
            </a:r>
          </a:p>
          <a:p>
            <a:endParaRPr lang="en-GB" dirty="0"/>
          </a:p>
          <a:p>
            <a:r>
              <a:rPr lang="en-GB" dirty="0" smtClean="0"/>
              <a:t>Why are they created</a:t>
            </a:r>
          </a:p>
          <a:p>
            <a:endParaRPr lang="en-GB" dirty="0" smtClean="0"/>
          </a:p>
          <a:p>
            <a:r>
              <a:rPr lang="en-GB" dirty="0" smtClean="0"/>
              <a:t>How do you think </a:t>
            </a:r>
            <a:r>
              <a:rPr lang="en-GB" dirty="0" smtClean="0"/>
              <a:t>geometric theory works </a:t>
            </a:r>
            <a:r>
              <a:rPr lang="en-GB" dirty="0" smtClean="0"/>
              <a:t>within applications of 3d</a:t>
            </a:r>
            <a:endParaRPr lang="en-GB" dirty="0"/>
          </a:p>
        </p:txBody>
      </p:sp>
      <p:sp>
        <p:nvSpPr>
          <p:cNvPr id="3" name="Title 2"/>
          <p:cNvSpPr>
            <a:spLocks noGrp="1"/>
          </p:cNvSpPr>
          <p:nvPr>
            <p:ph type="title"/>
          </p:nvPr>
        </p:nvSpPr>
        <p:spPr/>
        <p:txBody>
          <a:bodyPr/>
          <a:lstStyle/>
          <a:p>
            <a:r>
              <a:rPr lang="en-GB" dirty="0" smtClean="0"/>
              <a:t>Starter</a:t>
            </a:r>
            <a:endParaRPr lang="en-GB" dirty="0"/>
          </a:p>
        </p:txBody>
      </p:sp>
    </p:spTree>
    <p:extLst>
      <p:ext uri="{BB962C8B-B14F-4D97-AF65-F5344CB8AC3E}">
        <p14:creationId xmlns:p14="http://schemas.microsoft.com/office/powerpoint/2010/main" val="271073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fontScale="85000" lnSpcReduction="20000"/>
          </a:bodyPr>
          <a:lstStyle/>
          <a:p>
            <a:r>
              <a:rPr lang="en-GB" b="1" dirty="0"/>
              <a:t>Learning Intentions:</a:t>
            </a:r>
            <a:endParaRPr lang="en-GB" dirty="0"/>
          </a:p>
          <a:p>
            <a:r>
              <a:rPr lang="en-US" dirty="0"/>
              <a:t>Understand </a:t>
            </a:r>
            <a:r>
              <a:rPr lang="en-GB" dirty="0" smtClean="0"/>
              <a:t>the theory of the applications of 3d modelling</a:t>
            </a:r>
          </a:p>
          <a:p>
            <a:r>
              <a:rPr lang="en-GB" dirty="0" smtClean="0"/>
              <a:t>Know the different elements of geometric theory and be able to identify these within examples</a:t>
            </a:r>
            <a:endParaRPr lang="en-GB" dirty="0"/>
          </a:p>
          <a:p>
            <a:r>
              <a:rPr lang="en-GB" b="1" dirty="0" smtClean="0"/>
              <a:t>Learning </a:t>
            </a:r>
            <a:r>
              <a:rPr lang="en-GB" b="1" dirty="0"/>
              <a:t>Outcomes:</a:t>
            </a:r>
            <a:r>
              <a:rPr lang="en-GB" dirty="0"/>
              <a:t> </a:t>
            </a:r>
          </a:p>
          <a:p>
            <a:r>
              <a:rPr lang="en-US" b="1" u="sng" dirty="0"/>
              <a:t>ALL – Level 2</a:t>
            </a:r>
            <a:endParaRPr lang="en-GB" dirty="0"/>
          </a:p>
          <a:p>
            <a:r>
              <a:rPr lang="en-US" dirty="0"/>
              <a:t>Be able to </a:t>
            </a:r>
            <a:r>
              <a:rPr lang="en-GB" dirty="0" smtClean="0"/>
              <a:t>describe the different elements of </a:t>
            </a:r>
            <a:r>
              <a:rPr lang="en-GB" dirty="0" err="1" smtClean="0"/>
              <a:t>gemtric</a:t>
            </a:r>
            <a:r>
              <a:rPr lang="en-GB" dirty="0" smtClean="0"/>
              <a:t> theory within </a:t>
            </a:r>
            <a:r>
              <a:rPr lang="en-GB" dirty="0" smtClean="0"/>
              <a:t>3d applications P1</a:t>
            </a:r>
            <a:endParaRPr lang="en-GB" dirty="0"/>
          </a:p>
          <a:p>
            <a:r>
              <a:rPr lang="en-US" b="1" dirty="0"/>
              <a:t> </a:t>
            </a:r>
            <a:endParaRPr lang="en-GB" dirty="0"/>
          </a:p>
          <a:p>
            <a:r>
              <a:rPr lang="en-US" b="1" u="sng" dirty="0"/>
              <a:t>MOST – Level 3</a:t>
            </a:r>
            <a:endParaRPr lang="en-GB" dirty="0"/>
          </a:p>
          <a:p>
            <a:r>
              <a:rPr lang="en-US" dirty="0"/>
              <a:t>Be </a:t>
            </a:r>
            <a:r>
              <a:rPr lang="en-US" dirty="0" smtClean="0"/>
              <a:t>able to explain the different elements of </a:t>
            </a:r>
            <a:r>
              <a:rPr lang="en-US" dirty="0" smtClean="0"/>
              <a:t>geometric theory within </a:t>
            </a:r>
            <a:r>
              <a:rPr lang="en-US" dirty="0" smtClean="0"/>
              <a:t>3d application </a:t>
            </a:r>
            <a:r>
              <a:rPr lang="en-US" dirty="0" err="1" smtClean="0"/>
              <a:t>refuring</a:t>
            </a:r>
            <a:r>
              <a:rPr lang="en-US" dirty="0" smtClean="0"/>
              <a:t> to detailed examples M1</a:t>
            </a:r>
            <a:endParaRPr lang="en-GB" dirty="0"/>
          </a:p>
          <a:p>
            <a:r>
              <a:rPr lang="en-US" b="1" dirty="0"/>
              <a:t> </a:t>
            </a:r>
            <a:endParaRPr lang="en-GB" dirty="0"/>
          </a:p>
          <a:p>
            <a:r>
              <a:rPr lang="en-US" b="1" u="sng" dirty="0"/>
              <a:t>SOME – Level 4</a:t>
            </a:r>
            <a:endParaRPr lang="en-GB" dirty="0"/>
          </a:p>
          <a:p>
            <a:r>
              <a:rPr lang="en-US" dirty="0" smtClean="0"/>
              <a:t>Be able to explain in full the different elements of </a:t>
            </a:r>
            <a:r>
              <a:rPr lang="en-US" dirty="0"/>
              <a:t>geometric theory within </a:t>
            </a:r>
            <a:r>
              <a:rPr lang="en-US" dirty="0" smtClean="0"/>
              <a:t>3d applications referring to well thought out detailed exmaplesD1</a:t>
            </a:r>
            <a:endParaRPr lang="en-GB" dirty="0"/>
          </a:p>
          <a:p>
            <a:endParaRPr lang="en-GB" dirty="0"/>
          </a:p>
        </p:txBody>
      </p:sp>
      <p:sp>
        <p:nvSpPr>
          <p:cNvPr id="3" name="Title 2"/>
          <p:cNvSpPr>
            <a:spLocks noGrp="1"/>
          </p:cNvSpPr>
          <p:nvPr>
            <p:ph type="title"/>
          </p:nvPr>
        </p:nvSpPr>
        <p:spPr/>
        <p:txBody>
          <a:bodyPr/>
          <a:lstStyle/>
          <a:p>
            <a:r>
              <a:rPr lang="en-GB" dirty="0" smtClean="0"/>
              <a:t>Learning intentions/outcomes</a:t>
            </a:r>
            <a:endParaRPr lang="en-GB" dirty="0"/>
          </a:p>
        </p:txBody>
      </p:sp>
    </p:spTree>
    <p:extLst>
      <p:ext uri="{BB962C8B-B14F-4D97-AF65-F5344CB8AC3E}">
        <p14:creationId xmlns:p14="http://schemas.microsoft.com/office/powerpoint/2010/main" val="829300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smtClean="0"/>
              <a:t>animations</a:t>
            </a:r>
          </a:p>
          <a:p>
            <a:r>
              <a:rPr lang="en-GB" dirty="0" smtClean="0"/>
              <a:t>TV</a:t>
            </a:r>
          </a:p>
          <a:p>
            <a:r>
              <a:rPr lang="en-GB" dirty="0" smtClean="0"/>
              <a:t>Film</a:t>
            </a:r>
          </a:p>
          <a:p>
            <a:r>
              <a:rPr lang="en-GB" dirty="0" smtClean="0"/>
              <a:t>Games</a:t>
            </a:r>
          </a:p>
          <a:p>
            <a:r>
              <a:rPr lang="en-GB" dirty="0" smtClean="0"/>
              <a:t>Architectural walk-through</a:t>
            </a:r>
            <a:endParaRPr lang="en-GB" dirty="0"/>
          </a:p>
        </p:txBody>
      </p:sp>
      <p:sp>
        <p:nvSpPr>
          <p:cNvPr id="3" name="Title 2"/>
          <p:cNvSpPr>
            <a:spLocks noGrp="1"/>
          </p:cNvSpPr>
          <p:nvPr>
            <p:ph type="title"/>
          </p:nvPr>
        </p:nvSpPr>
        <p:spPr/>
        <p:txBody>
          <a:bodyPr/>
          <a:lstStyle/>
          <a:p>
            <a:r>
              <a:rPr lang="en-GB" dirty="0" smtClean="0"/>
              <a:t>Applications of 3D</a:t>
            </a:r>
            <a:endParaRPr lang="en-GB" dirty="0"/>
          </a:p>
        </p:txBody>
      </p:sp>
    </p:spTree>
    <p:extLst>
      <p:ext uri="{BB962C8B-B14F-4D97-AF65-F5344CB8AC3E}">
        <p14:creationId xmlns:p14="http://schemas.microsoft.com/office/powerpoint/2010/main" val="4253167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8180014" cy="4724400"/>
          </a:xfrm>
        </p:spPr>
        <p:txBody>
          <a:bodyPr>
            <a:normAutofit fontScale="77500" lnSpcReduction="20000"/>
          </a:bodyPr>
          <a:lstStyle/>
          <a:p>
            <a:pPr marL="457200" indent="-457200">
              <a:buFont typeface="Arial" pitchFamily="34" charset="0"/>
              <a:buChar char="•"/>
            </a:pPr>
            <a:r>
              <a:rPr lang="en-GB" sz="2800" dirty="0" smtClean="0"/>
              <a:t>Vertices</a:t>
            </a:r>
          </a:p>
          <a:p>
            <a:pPr marL="457200" indent="-457200">
              <a:buFont typeface="Arial" pitchFamily="34" charset="0"/>
              <a:buChar char="•"/>
            </a:pPr>
            <a:r>
              <a:rPr lang="en-GB" sz="2800" dirty="0" smtClean="0"/>
              <a:t>Lines</a:t>
            </a:r>
          </a:p>
          <a:p>
            <a:pPr marL="457200" indent="-457200">
              <a:buFont typeface="Arial" pitchFamily="34" charset="0"/>
              <a:buChar char="•"/>
            </a:pPr>
            <a:r>
              <a:rPr lang="en-GB" sz="2800" dirty="0" smtClean="0"/>
              <a:t>Curves</a:t>
            </a:r>
          </a:p>
          <a:p>
            <a:pPr marL="457200" indent="-457200">
              <a:buFont typeface="Arial" pitchFamily="34" charset="0"/>
              <a:buChar char="•"/>
            </a:pPr>
            <a:r>
              <a:rPr lang="en-GB" sz="2800" dirty="0" smtClean="0"/>
              <a:t>Edge</a:t>
            </a:r>
          </a:p>
          <a:p>
            <a:pPr marL="457200" indent="-457200">
              <a:buFont typeface="Arial" pitchFamily="34" charset="0"/>
              <a:buChar char="•"/>
            </a:pPr>
            <a:r>
              <a:rPr lang="en-GB" sz="2800" dirty="0" smtClean="0"/>
              <a:t>Polygons</a:t>
            </a:r>
          </a:p>
          <a:p>
            <a:pPr marL="457200" indent="-457200">
              <a:buFont typeface="Arial" pitchFamily="34" charset="0"/>
              <a:buChar char="•"/>
            </a:pPr>
            <a:r>
              <a:rPr lang="en-GB" sz="2800" dirty="0" smtClean="0"/>
              <a:t>Element</a:t>
            </a:r>
          </a:p>
          <a:p>
            <a:pPr marL="457200" indent="-457200">
              <a:buFont typeface="Arial" pitchFamily="34" charset="0"/>
              <a:buChar char="•"/>
            </a:pPr>
            <a:r>
              <a:rPr lang="en-GB" sz="2800" dirty="0" smtClean="0"/>
              <a:t>Face</a:t>
            </a:r>
          </a:p>
          <a:p>
            <a:pPr marL="457200" indent="-457200">
              <a:buFont typeface="Arial" pitchFamily="34" charset="0"/>
              <a:buChar char="•"/>
            </a:pPr>
            <a:r>
              <a:rPr lang="en-GB" sz="2800" dirty="0" smtClean="0"/>
              <a:t>Primitives</a:t>
            </a:r>
          </a:p>
          <a:p>
            <a:pPr marL="457200" indent="-457200">
              <a:buFont typeface="Arial" pitchFamily="34" charset="0"/>
              <a:buChar char="•"/>
            </a:pPr>
            <a:r>
              <a:rPr lang="en-GB" sz="2800" dirty="0" smtClean="0"/>
              <a:t>meshes</a:t>
            </a:r>
            <a:r>
              <a:rPr lang="en-GB" sz="2800" dirty="0"/>
              <a:t>, </a:t>
            </a:r>
            <a:r>
              <a:rPr lang="en-GB" sz="2800" dirty="0" err="1"/>
              <a:t>eg</a:t>
            </a:r>
            <a:r>
              <a:rPr lang="en-GB" sz="2800" dirty="0"/>
              <a:t> </a:t>
            </a:r>
            <a:r>
              <a:rPr lang="en-GB" sz="2800" dirty="0" smtClean="0"/>
              <a:t>wireframe</a:t>
            </a:r>
          </a:p>
          <a:p>
            <a:pPr marL="457200" indent="-457200">
              <a:buFont typeface="Arial" pitchFamily="34" charset="0"/>
              <a:buChar char="•"/>
            </a:pPr>
            <a:r>
              <a:rPr lang="en-GB" sz="2800" dirty="0" smtClean="0"/>
              <a:t>coordinate </a:t>
            </a:r>
            <a:r>
              <a:rPr lang="en-GB" sz="2800" dirty="0"/>
              <a:t>geometry (two-dimensional, three-dimensional</a:t>
            </a:r>
            <a:r>
              <a:rPr lang="en-GB" sz="2800" dirty="0" smtClean="0"/>
              <a:t>) </a:t>
            </a:r>
          </a:p>
          <a:p>
            <a:pPr marL="457200" indent="-457200">
              <a:buFont typeface="Arial" pitchFamily="34" charset="0"/>
              <a:buChar char="•"/>
            </a:pPr>
            <a:r>
              <a:rPr lang="en-GB" sz="2800" dirty="0" smtClean="0"/>
              <a:t>surfaces</a:t>
            </a:r>
            <a:endParaRPr lang="en-GB" sz="2800" dirty="0"/>
          </a:p>
        </p:txBody>
      </p:sp>
      <p:sp>
        <p:nvSpPr>
          <p:cNvPr id="3" name="Title 2"/>
          <p:cNvSpPr>
            <a:spLocks noGrp="1"/>
          </p:cNvSpPr>
          <p:nvPr>
            <p:ph type="title"/>
          </p:nvPr>
        </p:nvSpPr>
        <p:spPr/>
        <p:txBody>
          <a:bodyPr/>
          <a:lstStyle/>
          <a:p>
            <a:r>
              <a:rPr lang="en-GB" dirty="0" smtClean="0"/>
              <a:t>Geometric Theory</a:t>
            </a:r>
            <a:endParaRPr lang="en-GB" dirty="0"/>
          </a:p>
        </p:txBody>
      </p:sp>
    </p:spTree>
    <p:extLst>
      <p:ext uri="{BB962C8B-B14F-4D97-AF65-F5344CB8AC3E}">
        <p14:creationId xmlns:p14="http://schemas.microsoft.com/office/powerpoint/2010/main" val="1268521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5083670" cy="5278328"/>
          </a:xfrm>
        </p:spPr>
        <p:txBody>
          <a:bodyPr>
            <a:normAutofit fontScale="85000" lnSpcReduction="10000"/>
          </a:bodyPr>
          <a:lstStyle/>
          <a:p>
            <a:r>
              <a:rPr lang="en-GB" dirty="0"/>
              <a:t>Vertices are points that can describe corners and intersections of geometric (3D) shapes, for instance in 3d modelling programs the vertices can be modified to alter the shape of the model. They can be added to a model when editing a mesh to change the feel and smoothness of the model, or they can add additional parts into the model</a:t>
            </a:r>
            <a:r>
              <a:rPr lang="en-GB" dirty="0" smtClean="0"/>
              <a:t>.</a:t>
            </a:r>
          </a:p>
          <a:p>
            <a:endParaRPr lang="en-GB" dirty="0"/>
          </a:p>
          <a:p>
            <a:r>
              <a:rPr lang="en-GB" dirty="0"/>
              <a:t>Vertices are points in space which make up the shape of your object. They can be moved using the transform gizmos which will give your object a different shape. You can also make the size of your vertices bigger by going to customize, preferences and viewports to make the vertices easier to see</a:t>
            </a:r>
            <a:r>
              <a:rPr lang="en-GB" dirty="0" smtClean="0"/>
              <a:t>.</a:t>
            </a:r>
          </a:p>
          <a:p>
            <a:r>
              <a:rPr lang="en-GB" dirty="0"/>
              <a:t>Vertices are the series of co-ordinate points that represent a shape in a 3D object. A vertex is used to define a shape, bend or curve.</a:t>
            </a:r>
          </a:p>
          <a:p>
            <a:r>
              <a:rPr lang="en-GB" dirty="0"/>
              <a:t>A models vertex can be moved to change its shape. Vertex’s can be added to create a more detailed model, making the general shape smoother and more defined.</a:t>
            </a:r>
          </a:p>
          <a:p>
            <a:r>
              <a:rPr lang="en-GB" dirty="0"/>
              <a:t>The Images bellow show how simply moving vertices can change the shape and look of an object.</a:t>
            </a:r>
          </a:p>
          <a:p>
            <a:endParaRPr lang="en-GB" dirty="0"/>
          </a:p>
        </p:txBody>
      </p:sp>
      <p:sp>
        <p:nvSpPr>
          <p:cNvPr id="3" name="Title 2"/>
          <p:cNvSpPr>
            <a:spLocks noGrp="1"/>
          </p:cNvSpPr>
          <p:nvPr>
            <p:ph type="title"/>
          </p:nvPr>
        </p:nvSpPr>
        <p:spPr/>
        <p:txBody>
          <a:bodyPr/>
          <a:lstStyle/>
          <a:p>
            <a:r>
              <a:rPr lang="en-GB" dirty="0" smtClean="0"/>
              <a:t>Vertices</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782" t="29750" r="61562" b="18250"/>
          <a:stretch/>
        </p:blipFill>
        <p:spPr bwMode="auto">
          <a:xfrm>
            <a:off x="5436096" y="2492896"/>
            <a:ext cx="337185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3405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a:t>Lines and splines come in different ways, as they can altered in the modify panel to create a straight, curved or smoothed line/spline</a:t>
            </a:r>
            <a:r>
              <a:rPr lang="en-GB" dirty="0" smtClean="0"/>
              <a:t>.</a:t>
            </a:r>
          </a:p>
          <a:p>
            <a:r>
              <a:rPr lang="en-GB" dirty="0"/>
              <a:t>To create a line </a:t>
            </a:r>
            <a:r>
              <a:rPr lang="en-GB" dirty="0" smtClean="0"/>
              <a:t>you </a:t>
            </a:r>
            <a:r>
              <a:rPr lang="en-GB" dirty="0"/>
              <a:t>would have to go to splines and line, but before you create your spline there are some different methods you could use for your line for example whether to have a curved or smooth line you can do this by going to creation method and initial and drag type. You can also make your spline smooth when its created by right clicking on the object and going to smooth or any other options.</a:t>
            </a:r>
          </a:p>
        </p:txBody>
      </p:sp>
      <p:sp>
        <p:nvSpPr>
          <p:cNvPr id="3" name="Title 2"/>
          <p:cNvSpPr>
            <a:spLocks noGrp="1"/>
          </p:cNvSpPr>
          <p:nvPr>
            <p:ph type="title"/>
          </p:nvPr>
        </p:nvSpPr>
        <p:spPr/>
        <p:txBody>
          <a:bodyPr/>
          <a:lstStyle/>
          <a:p>
            <a:r>
              <a:rPr lang="en-GB" dirty="0" smtClean="0"/>
              <a:t>Lines</a:t>
            </a:r>
            <a:endParaRPr lang="en-GB" dirty="0"/>
          </a:p>
        </p:txBody>
      </p:sp>
      <p:pic>
        <p:nvPicPr>
          <p:cNvPr id="2050" name="Picture 2" descr="http://tombev.files.wordpress.com/2010/10/line.jpg?w=300&amp;h=188&amp;h=1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861048"/>
            <a:ext cx="3888432" cy="2436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385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a:t>Curves are the options that can be used when using a vertex which are Bezier Corner, Bezier, Corner and Smooth these are also used mainly with splines. Bezier Corner is where you can get the shape to give an accurate corner by smoothing it out and using the </a:t>
            </a:r>
            <a:r>
              <a:rPr lang="en-GB" dirty="0" err="1"/>
              <a:t>bezier</a:t>
            </a:r>
            <a:r>
              <a:rPr lang="en-GB" dirty="0"/>
              <a:t> handles to position the spline </a:t>
            </a:r>
            <a:r>
              <a:rPr lang="en-GB" dirty="0" err="1"/>
              <a:t>accuratley</a:t>
            </a:r>
            <a:r>
              <a:rPr lang="en-GB" dirty="0" smtClean="0"/>
              <a:t>.</a:t>
            </a:r>
          </a:p>
          <a:p>
            <a:r>
              <a:rPr lang="en-GB" b="1" dirty="0"/>
              <a:t>Curve </a:t>
            </a:r>
            <a:r>
              <a:rPr lang="en-GB" b="1" dirty="0" err="1"/>
              <a:t>modeling</a:t>
            </a:r>
            <a:r>
              <a:rPr lang="en-GB" dirty="0"/>
              <a:t> - Surfaces are defined by curves, which are influenced by weighted control points. The curve follows (but does not necessarily interpolate) the points. Increasing the weight for a point will pull the curve closer to that point. Curve types include </a:t>
            </a:r>
            <a:r>
              <a:rPr lang="en-GB" dirty="0" err="1">
                <a:hlinkClick r:id="rId2" action="ppaction://hlinkfile" tooltip="Nonuniform rational B-spline"/>
              </a:rPr>
              <a:t>Nonuniform</a:t>
            </a:r>
            <a:r>
              <a:rPr lang="en-GB" dirty="0">
                <a:hlinkClick r:id="rId2" action="ppaction://hlinkfile" tooltip="Nonuniform rational B-spline"/>
              </a:rPr>
              <a:t> rational B-spline</a:t>
            </a:r>
            <a:r>
              <a:rPr lang="en-GB" dirty="0"/>
              <a:t> (NURBS), Splines, Patches and </a:t>
            </a:r>
            <a:r>
              <a:rPr lang="en-GB" dirty="0">
                <a:hlinkClick r:id="rId3" action="ppaction://hlinkfile" tooltip="Geometric primitives (page does not exist)"/>
              </a:rPr>
              <a:t>geometric primitives</a:t>
            </a:r>
            <a:endParaRPr lang="en-GB" dirty="0"/>
          </a:p>
        </p:txBody>
      </p:sp>
      <p:sp>
        <p:nvSpPr>
          <p:cNvPr id="3" name="Title 2"/>
          <p:cNvSpPr>
            <a:spLocks noGrp="1"/>
          </p:cNvSpPr>
          <p:nvPr>
            <p:ph type="title"/>
          </p:nvPr>
        </p:nvSpPr>
        <p:spPr/>
        <p:txBody>
          <a:bodyPr/>
          <a:lstStyle/>
          <a:p>
            <a:r>
              <a:rPr lang="en-GB" dirty="0" smtClean="0"/>
              <a:t>Curves</a:t>
            </a:r>
            <a:endParaRPr lang="en-GB"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2426" y="4463205"/>
            <a:ext cx="3659426" cy="2287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3399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GB" dirty="0"/>
              <a:t>Edge is the line in </a:t>
            </a:r>
            <a:r>
              <a:rPr lang="en-GB" dirty="0" err="1"/>
              <a:t>beetween</a:t>
            </a:r>
            <a:r>
              <a:rPr lang="en-GB" dirty="0"/>
              <a:t> two vertex’s, which is controlled by the </a:t>
            </a:r>
            <a:r>
              <a:rPr lang="en-GB" dirty="0" err="1"/>
              <a:t>vertexs</a:t>
            </a:r>
            <a:r>
              <a:rPr lang="en-GB" dirty="0"/>
              <a:t> either side. The edge can also be modified using the Curves</a:t>
            </a:r>
            <a:r>
              <a:rPr lang="en-GB" dirty="0" smtClean="0"/>
              <a:t>.</a:t>
            </a:r>
          </a:p>
          <a:p>
            <a:r>
              <a:rPr lang="en-GB" dirty="0"/>
              <a:t>An edge is the segment that connects two Vertices together. Edges and vertices are the key parts in creating the structure of a model.</a:t>
            </a:r>
          </a:p>
          <a:p>
            <a:r>
              <a:rPr lang="en-GB" dirty="0"/>
              <a:t>Just like Vertices an edge can be moved and scaled to adjust the height and shape of a model</a:t>
            </a:r>
            <a:r>
              <a:rPr lang="en-GB" dirty="0" smtClean="0"/>
              <a:t>.</a:t>
            </a:r>
          </a:p>
          <a:p>
            <a:r>
              <a:rPr lang="en-GB" dirty="0"/>
              <a:t>The basic object used in mesh </a:t>
            </a:r>
            <a:r>
              <a:rPr lang="en-GB" dirty="0" err="1"/>
              <a:t>modeling</a:t>
            </a:r>
            <a:r>
              <a:rPr lang="en-GB" dirty="0"/>
              <a:t> is a </a:t>
            </a:r>
            <a:r>
              <a:rPr lang="en-GB" dirty="0">
                <a:hlinkClick r:id="rId2" action="ppaction://hlinkfile" tooltip="Vertex (geometry)"/>
              </a:rPr>
              <a:t>vertex</a:t>
            </a:r>
            <a:r>
              <a:rPr lang="en-GB" dirty="0"/>
              <a:t>, a point in three dimensional space. Two vertices connected by a straight line become an </a:t>
            </a:r>
            <a:r>
              <a:rPr lang="en-GB" dirty="0">
                <a:hlinkClick r:id="rId3" action="ppaction://hlinkfile" tooltip="Edge (graph theory)"/>
              </a:rPr>
              <a:t>edge</a:t>
            </a:r>
            <a:r>
              <a:rPr lang="en-GB" dirty="0"/>
              <a:t>. Three vertices, connected to the each other by three edges, define a </a:t>
            </a:r>
            <a:r>
              <a:rPr lang="en-GB" dirty="0">
                <a:hlinkClick r:id="rId4" action="ppaction://hlinkfile" tooltip="Triangle"/>
              </a:rPr>
              <a:t>triangle</a:t>
            </a:r>
            <a:r>
              <a:rPr lang="en-GB" dirty="0"/>
              <a:t>, which is the simplest polygon in </a:t>
            </a:r>
            <a:r>
              <a:rPr lang="en-GB" dirty="0">
                <a:hlinkClick r:id="rId5" action="ppaction://hlinkfile" tooltip="Euclidean space"/>
              </a:rPr>
              <a:t>Euclidean space</a:t>
            </a:r>
            <a:r>
              <a:rPr lang="en-GB" dirty="0"/>
              <a:t>.</a:t>
            </a:r>
          </a:p>
          <a:p>
            <a:endParaRPr lang="en-GB" dirty="0"/>
          </a:p>
        </p:txBody>
      </p:sp>
      <p:sp>
        <p:nvSpPr>
          <p:cNvPr id="3" name="Title 2"/>
          <p:cNvSpPr>
            <a:spLocks noGrp="1"/>
          </p:cNvSpPr>
          <p:nvPr>
            <p:ph type="title"/>
          </p:nvPr>
        </p:nvSpPr>
        <p:spPr/>
        <p:txBody>
          <a:bodyPr/>
          <a:lstStyle/>
          <a:p>
            <a:r>
              <a:rPr lang="en-GB" dirty="0" smtClean="0"/>
              <a:t>Edge</a:t>
            </a:r>
            <a:endParaRPr lang="en-GB" dirty="0"/>
          </a:p>
        </p:txBody>
      </p:sp>
      <p:pic>
        <p:nvPicPr>
          <p:cNvPr id="4098" name="Picture 2" descr="http://lukemccann.files.wordpress.com/2010/10/edges.jpg?w=300&amp;h=187">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2160" y="4869160"/>
            <a:ext cx="2857500" cy="1781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433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ylar">
  <a:themeElements>
    <a:clrScheme name="Mylar">
      <a:dk1>
        <a:srgbClr val="000000"/>
      </a:dk1>
      <a:lt1>
        <a:srgbClr val="FFFFFF"/>
      </a:lt1>
      <a:dk2>
        <a:srgbClr val="656162"/>
      </a:dk2>
      <a:lt2>
        <a:srgbClr val="E0DACC"/>
      </a:lt2>
      <a:accent1>
        <a:srgbClr val="4A5A7A"/>
      </a:accent1>
      <a:accent2>
        <a:srgbClr val="F7BD40"/>
      </a:accent2>
      <a:accent3>
        <a:srgbClr val="975C00"/>
      </a:accent3>
      <a:accent4>
        <a:srgbClr val="754D41"/>
      </a:accent4>
      <a:accent5>
        <a:srgbClr val="838995"/>
      </a:accent5>
      <a:accent6>
        <a:srgbClr val="687B66"/>
      </a:accent6>
      <a:hlink>
        <a:srgbClr val="B5740B"/>
      </a:hlink>
      <a:folHlink>
        <a:srgbClr val="7483A0"/>
      </a:folHlink>
    </a:clrScheme>
    <a:fontScheme name="Mylar">
      <a:maj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ylar">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effectStyle>
        <a:effectStyle>
          <a:effectLst>
            <a:innerShdw blurRad="50800" dist="25400" dir="13500000">
              <a:srgbClr val="000000">
                <a:alpha val="75000"/>
              </a:srgbClr>
            </a:innerShdw>
            <a:outerShdw blurRad="50800" dist="25400" dir="5400000" rotWithShape="0">
              <a:srgbClr val="000000">
                <a:alpha val="50000"/>
              </a:srgbClr>
            </a:outerShdw>
          </a:effectLst>
          <a:scene3d>
            <a:camera prst="orthographicFront">
              <a:rot lat="0" lon="0" rev="0"/>
            </a:camera>
            <a:lightRig rig="threePt" dir="tl"/>
          </a:scene3d>
          <a:sp3d prstMaterial="dkEdge">
            <a:bevelT w="25400" h="508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tint val="100000"/>
                <a:shade val="30000"/>
                <a:alpha val="100000"/>
                <a:satMod val="255000"/>
                <a:lumMod val="100000"/>
              </a:schemeClr>
            </a:gs>
          </a:gsLst>
          <a:path path="circle">
            <a:fillToRect l="50000" t="-80000" r="50000" b="180000"/>
          </a:path>
        </a:gradFill>
        <a:blipFill rotWithShape="1">
          <a:blip xmlns:r="http://schemas.openxmlformats.org/officeDocument/2006/relationships" r:embed="rId1">
            <a:duotone>
              <a:schemeClr val="phClr">
                <a:lumMod val="80000"/>
              </a:schemeClr>
              <a:schemeClr val="phClr">
                <a:tint val="50000"/>
                <a:lumMod val="1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Mylar</Template>
  <TotalTime>0</TotalTime>
  <Words>1704</Words>
  <Application>Microsoft Office PowerPoint</Application>
  <PresentationFormat>On-screen Show (4:3)</PresentationFormat>
  <Paragraphs>81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Mylar</vt:lpstr>
      <vt:lpstr>Creative Media - Game</vt:lpstr>
      <vt:lpstr>Starter</vt:lpstr>
      <vt:lpstr>Learning intentions/outcomes</vt:lpstr>
      <vt:lpstr>Applications of 3D</vt:lpstr>
      <vt:lpstr>Geometric Theory</vt:lpstr>
      <vt:lpstr>Vertices</vt:lpstr>
      <vt:lpstr>Lines</vt:lpstr>
      <vt:lpstr>Curves</vt:lpstr>
      <vt:lpstr>Edge</vt:lpstr>
      <vt:lpstr>Polygon</vt:lpstr>
      <vt:lpstr>Element</vt:lpstr>
      <vt:lpstr>Face</vt:lpstr>
      <vt:lpstr>Mesh</vt:lpstr>
      <vt:lpstr>           coordinate geometry  </vt:lpstr>
      <vt:lpstr>Surfaces</vt:lpstr>
    </vt:vector>
  </TitlesOfParts>
  <Company>Richard Rose Morton Academy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Any Authorised User</dc:creator>
  <cp:lastModifiedBy>Any Authorised User</cp:lastModifiedBy>
  <cp:revision>18</cp:revision>
  <dcterms:created xsi:type="dcterms:W3CDTF">2011-11-01T20:46:04Z</dcterms:created>
  <dcterms:modified xsi:type="dcterms:W3CDTF">2011-11-15T18:45:20Z</dcterms:modified>
</cp:coreProperties>
</file>